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9" autoAdjust="0"/>
  </p:normalViewPr>
  <p:slideViewPr>
    <p:cSldViewPr>
      <p:cViewPr varScale="1">
        <p:scale>
          <a:sx n="70" d="100"/>
          <a:sy n="70" d="100"/>
        </p:scale>
        <p:origin x="13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D3242CD-ABED-4E9F-85DB-6ACF8ECCE54F}" type="datetimeFigureOut">
              <a:rPr lang="es-CO" smtClean="0"/>
              <a:pPr/>
              <a:t>30/05/2014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090E7FE-A395-433E-9E2B-F66FFEA5B0E4}" type="slidenum">
              <a:rPr lang="es-CO" smtClean="0"/>
              <a:pPr/>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3242CD-ABED-4E9F-85DB-6ACF8ECCE54F}" type="datetimeFigureOut">
              <a:rPr lang="es-CO" smtClean="0"/>
              <a:pPr/>
              <a:t>30/05/2014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90E7FE-A395-433E-9E2B-F66FFEA5B0E4}" type="slidenum">
              <a:rPr lang="es-CO" smtClean="0"/>
              <a:pPr/>
              <a:t>‹Nº›</a:t>
            </a:fld>
            <a:endParaRPr lang="es-C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2.xml"/><Relationship Id="rId1" Type="http://schemas.openxmlformats.org/officeDocument/2006/relationships/slideLayout" Target="../slideLayouts/slideLayout1.xml"/><Relationship Id="rId5" Type="http://schemas.openxmlformats.org/officeDocument/2006/relationships/slide" Target="slide5.xml"/><Relationship Id="rId4" Type="http://schemas.openxmlformats.org/officeDocument/2006/relationships/slide" Target="slide4.xml"/></Relationships>
</file>

<file path=ppt/slides/_rels/slide2.xml.rels><?xml version="1.0" encoding="UTF-8" standalone="yes"?>
<Relationships xmlns="http://schemas.openxmlformats.org/package/2006/relationships"><Relationship Id="rId3" Type="http://schemas.openxmlformats.org/officeDocument/2006/relationships/hyperlink" Target="http://www.gerencie.com/remuneracion-por-comisiones.html" TargetMode="External"/><Relationship Id="rId2" Type="http://schemas.openxmlformats.org/officeDocument/2006/relationships/hyperlink" Target="http://www.gerencie.com/trabajo-extra-o-suplementario.html" TargetMode="External"/><Relationship Id="rId1" Type="http://schemas.openxmlformats.org/officeDocument/2006/relationships/slideLayout" Target="../slideLayouts/slideLayout2.xml"/><Relationship Id="rId5" Type="http://schemas.openxmlformats.org/officeDocument/2006/relationships/slide" Target="slide1.xml"/><Relationship Id="rId4" Type="http://schemas.openxmlformats.org/officeDocument/2006/relationships/hyperlink" Target="http://www.gerencie.com/auxilio-de-transporte.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N&#211;MINA%20WORD.docx" TargetMode="External"/><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hyperlink" Target="http://www.gerencie.com/tabla-en-excel-para-calcular-aportes-al-fondo-de-solidaridad-pensional.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gerencie.com/tabla-en-excel-para-calcular-aportes-al-fondo-de-solidaridad-pensional.html" TargetMode="External"/><Relationship Id="rId2" Type="http://schemas.openxmlformats.org/officeDocument/2006/relationships/slide" Target="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erencie.com/trabajo-extra-o-suplementario.html" TargetMode="External"/><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hyperlink" Target="http://www.gerencie.com/hora-extra-nocturna.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980728"/>
            <a:ext cx="7772400" cy="1470025"/>
          </a:xfrm>
        </p:spPr>
        <p:txBody>
          <a:bodyPr>
            <a:normAutofit/>
          </a:bodyPr>
          <a:lstStyle/>
          <a:p>
            <a:r>
              <a:rPr lang="es-CO" sz="3200" dirty="0" smtClean="0">
                <a:latin typeface="Arial" pitchFamily="34" charset="0"/>
                <a:cs typeface="Arial" pitchFamily="34" charset="0"/>
              </a:rPr>
              <a:t>LIQUIDACIÓN DE UNA NÓMINA</a:t>
            </a:r>
            <a:endParaRPr lang="es-CO" sz="3200" dirty="0">
              <a:latin typeface="Arial" pitchFamily="34" charset="0"/>
              <a:cs typeface="Arial" pitchFamily="34" charset="0"/>
            </a:endParaRPr>
          </a:p>
        </p:txBody>
      </p:sp>
      <p:sp>
        <p:nvSpPr>
          <p:cNvPr id="3" name="2 Subtítulo"/>
          <p:cNvSpPr>
            <a:spLocks noGrp="1"/>
          </p:cNvSpPr>
          <p:nvPr>
            <p:ph type="subTitle" idx="1"/>
          </p:nvPr>
        </p:nvSpPr>
        <p:spPr>
          <a:xfrm>
            <a:off x="1371600" y="2276872"/>
            <a:ext cx="6400800" cy="3361928"/>
          </a:xfrm>
        </p:spPr>
        <p:txBody>
          <a:bodyPr>
            <a:normAutofit/>
          </a:bodyPr>
          <a:lstStyle/>
          <a:p>
            <a:pPr algn="l">
              <a:buFont typeface="Arial" pitchFamily="34" charset="0"/>
              <a:buChar char="•"/>
            </a:pPr>
            <a:r>
              <a:rPr lang="es-CO" dirty="0" smtClean="0">
                <a:latin typeface="Arial" pitchFamily="34" charset="0"/>
                <a:cs typeface="Arial" pitchFamily="34" charset="0"/>
                <a:hlinkClick r:id="rId2" action="ppaction://hlinksldjump"/>
              </a:rPr>
              <a:t>Nómina</a:t>
            </a:r>
            <a:endParaRPr lang="es-CO" dirty="0" smtClean="0">
              <a:latin typeface="Arial" pitchFamily="34" charset="0"/>
              <a:cs typeface="Arial" pitchFamily="34" charset="0"/>
            </a:endParaRPr>
          </a:p>
          <a:p>
            <a:pPr algn="l">
              <a:buFont typeface="Arial" pitchFamily="34" charset="0"/>
              <a:buChar char="•"/>
            </a:pPr>
            <a:r>
              <a:rPr lang="es-CO" dirty="0" smtClean="0">
                <a:latin typeface="Arial" pitchFamily="34" charset="0"/>
                <a:cs typeface="Arial" pitchFamily="34" charset="0"/>
                <a:hlinkClick r:id="rId3" action="ppaction://hlinksldjump"/>
              </a:rPr>
              <a:t>Aportes de los empleados</a:t>
            </a:r>
            <a:endParaRPr lang="es-CO" dirty="0" smtClean="0">
              <a:latin typeface="Arial" pitchFamily="34" charset="0"/>
              <a:cs typeface="Arial" pitchFamily="34" charset="0"/>
            </a:endParaRPr>
          </a:p>
          <a:p>
            <a:pPr algn="l">
              <a:buFont typeface="Arial" pitchFamily="34" charset="0"/>
              <a:buChar char="•"/>
            </a:pPr>
            <a:r>
              <a:rPr lang="es-CO" dirty="0" smtClean="0">
                <a:latin typeface="Arial" pitchFamily="34" charset="0"/>
                <a:cs typeface="Arial" pitchFamily="34" charset="0"/>
                <a:hlinkClick r:id="rId4" action="ppaction://hlinksldjump"/>
              </a:rPr>
              <a:t>Aportes del empleador</a:t>
            </a:r>
            <a:endParaRPr lang="es-CO" dirty="0" smtClean="0">
              <a:latin typeface="Arial" pitchFamily="34" charset="0"/>
              <a:cs typeface="Arial" pitchFamily="34" charset="0"/>
            </a:endParaRPr>
          </a:p>
          <a:p>
            <a:pPr algn="l">
              <a:buFont typeface="Arial" pitchFamily="34" charset="0"/>
              <a:buChar char="•"/>
            </a:pPr>
            <a:r>
              <a:rPr lang="es-CO" dirty="0" smtClean="0">
                <a:latin typeface="Arial" pitchFamily="34" charset="0"/>
                <a:cs typeface="Arial" pitchFamily="34" charset="0"/>
                <a:hlinkClick r:id="rId5" action="ppaction://hlinksldjump"/>
              </a:rPr>
              <a:t>Recargos por tiempo extra</a:t>
            </a:r>
            <a:endParaRPr lang="es-CO" dirty="0" smtClean="0">
              <a:latin typeface="Arial" pitchFamily="34" charset="0"/>
              <a:cs typeface="Arial" pitchFamily="34" charset="0"/>
            </a:endParaRPr>
          </a:p>
          <a:p>
            <a:pPr algn="l">
              <a:buFont typeface="Arial" pitchFamily="34" charset="0"/>
              <a:buChar char="•"/>
            </a:pPr>
            <a:r>
              <a:rPr lang="es-CO" dirty="0" smtClean="0">
                <a:latin typeface="Arial" pitchFamily="34" charset="0"/>
                <a:cs typeface="Arial" pitchFamily="34" charset="0"/>
                <a:hlinkClick r:id="rId5" action="ppaction://hlinksldjump"/>
              </a:rPr>
              <a:t>VIDEO</a:t>
            </a:r>
            <a:endParaRPr lang="es-CO"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3200" dirty="0" smtClean="0">
                <a:solidFill>
                  <a:srgbClr val="002060"/>
                </a:solidFill>
                <a:latin typeface="Arial" pitchFamily="34" charset="0"/>
                <a:cs typeface="Arial" pitchFamily="34" charset="0"/>
                <a:hlinkClick r:id="" action="ppaction://hlinkshowjump?jump=firstslide"/>
              </a:rPr>
              <a:t>Nómina</a:t>
            </a:r>
            <a:endParaRPr lang="es-CO" sz="3200" dirty="0">
              <a:solidFill>
                <a:srgbClr val="002060"/>
              </a:solidFill>
              <a:latin typeface="Arial" pitchFamily="34" charset="0"/>
              <a:cs typeface="Arial" pitchFamily="34" charset="0"/>
            </a:endParaRPr>
          </a:p>
        </p:txBody>
      </p:sp>
      <p:sp>
        <p:nvSpPr>
          <p:cNvPr id="3" name="2 Marcador de contenido"/>
          <p:cNvSpPr>
            <a:spLocks noGrp="1"/>
          </p:cNvSpPr>
          <p:nvPr>
            <p:ph idx="1"/>
          </p:nvPr>
        </p:nvSpPr>
        <p:spPr>
          <a:xfrm>
            <a:off x="457200" y="1285860"/>
            <a:ext cx="8229600" cy="2143140"/>
          </a:xfrm>
        </p:spPr>
        <p:txBody>
          <a:bodyPr>
            <a:normAutofit fontScale="85000" lnSpcReduction="20000"/>
          </a:bodyPr>
          <a:lstStyle/>
          <a:p>
            <a:pPr>
              <a:buNone/>
            </a:pPr>
            <a:endParaRPr lang="es-CO" dirty="0" smtClean="0"/>
          </a:p>
          <a:p>
            <a:pPr algn="just"/>
            <a:r>
              <a:rPr lang="es-CO" sz="2100" dirty="0" smtClean="0"/>
              <a:t>Se puede decir que la Nómina se divide en tres secciones: Devengado, Deducciones y Apropiaciones.</a:t>
            </a:r>
          </a:p>
          <a:p>
            <a:pPr algn="just"/>
            <a:r>
              <a:rPr lang="es-CO" sz="2100" dirty="0" smtClean="0"/>
              <a:t>Pues bien, el devengado corresponde a todos los conceptos por los que un empleado recibe una remuneración, como son el Salario, </a:t>
            </a:r>
            <a:r>
              <a:rPr lang="es-CO" sz="2100" dirty="0" smtClean="0">
                <a:hlinkClick r:id="rId2"/>
              </a:rPr>
              <a:t>horas extras</a:t>
            </a:r>
            <a:r>
              <a:rPr lang="es-CO" sz="2100" dirty="0" smtClean="0"/>
              <a:t>, </a:t>
            </a:r>
            <a:r>
              <a:rPr lang="es-CO" sz="2100" dirty="0" smtClean="0">
                <a:hlinkClick r:id="rId3"/>
              </a:rPr>
              <a:t>comisiones</a:t>
            </a:r>
            <a:r>
              <a:rPr lang="es-CO" sz="2100" dirty="0" smtClean="0"/>
              <a:t>, </a:t>
            </a:r>
            <a:r>
              <a:rPr lang="es-CO" sz="2100" dirty="0" smtClean="0">
                <a:hlinkClick r:id="rId4"/>
              </a:rPr>
              <a:t>Auxilio de transporte</a:t>
            </a:r>
            <a:r>
              <a:rPr lang="es-CO" sz="2100" dirty="0" smtClean="0"/>
              <a:t>, recargos nocturnos y diurnos, etc. La sumatoria de estos valores conforma lo que se llama </a:t>
            </a:r>
            <a:r>
              <a:rPr lang="es-CO" sz="2100" b="1" dirty="0" smtClean="0"/>
              <a:t>total devengado</a:t>
            </a:r>
            <a:r>
              <a:rPr lang="es-CO" sz="2100" dirty="0" smtClean="0"/>
              <a:t>, que es la totalidad de los ingresos que recibe un empleado como remuneración por su trabajo.</a:t>
            </a:r>
            <a:endParaRPr lang="es-CO" sz="2100" b="1" dirty="0" smtClean="0"/>
          </a:p>
        </p:txBody>
      </p:sp>
      <p:sp>
        <p:nvSpPr>
          <p:cNvPr id="4" name="3 CuadroTexto"/>
          <p:cNvSpPr txBox="1"/>
          <p:nvPr/>
        </p:nvSpPr>
        <p:spPr>
          <a:xfrm>
            <a:off x="8001024" y="6357958"/>
            <a:ext cx="857256" cy="276999"/>
          </a:xfrm>
          <a:prstGeom prst="rect">
            <a:avLst/>
          </a:prstGeom>
          <a:noFill/>
        </p:spPr>
        <p:txBody>
          <a:bodyPr wrap="square" rtlCol="0">
            <a:spAutoFit/>
          </a:bodyPr>
          <a:lstStyle/>
          <a:p>
            <a:r>
              <a:rPr lang="es-CO" sz="1200" dirty="0" smtClean="0">
                <a:hlinkClick r:id="rId5" action="ppaction://hlinksldjump"/>
              </a:rPr>
              <a:t>REGRESAR</a:t>
            </a:r>
            <a:endParaRPr lang="es-CO"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
            </a:r>
            <a:br>
              <a:rPr lang="es-CO" dirty="0" smtClean="0"/>
            </a:br>
            <a:r>
              <a:rPr lang="es-CO" dirty="0"/>
              <a:t/>
            </a:r>
            <a:br>
              <a:rPr lang="es-CO" dirty="0"/>
            </a:br>
            <a:r>
              <a:rPr lang="es-CO" sz="3600" dirty="0" smtClean="0">
                <a:latin typeface="Arial" pitchFamily="34" charset="0"/>
                <a:cs typeface="Arial" pitchFamily="34" charset="0"/>
                <a:hlinkClick r:id="rId2" action="ppaction://hlinksldjump"/>
              </a:rPr>
              <a:t>Aportes de los empleados</a:t>
            </a:r>
            <a:r>
              <a:rPr lang="es-CO" dirty="0" smtClean="0"/>
              <a:t/>
            </a:r>
            <a:br>
              <a:rPr lang="es-CO" dirty="0" smtClean="0"/>
            </a:br>
            <a:r>
              <a:rPr lang="es-CO" b="1" dirty="0" smtClean="0"/>
              <a:t> </a:t>
            </a:r>
            <a:br>
              <a:rPr lang="es-CO" b="1" dirty="0" smtClean="0"/>
            </a:br>
            <a:endParaRPr lang="es-CO" dirty="0"/>
          </a:p>
        </p:txBody>
      </p:sp>
      <p:sp>
        <p:nvSpPr>
          <p:cNvPr id="3" name="2 Marcador de contenido"/>
          <p:cNvSpPr>
            <a:spLocks noGrp="1"/>
          </p:cNvSpPr>
          <p:nvPr>
            <p:ph idx="1"/>
          </p:nvPr>
        </p:nvSpPr>
        <p:spPr>
          <a:xfrm>
            <a:off x="457200" y="1142984"/>
            <a:ext cx="8229600" cy="4983179"/>
          </a:xfrm>
        </p:spPr>
        <p:txBody>
          <a:bodyPr>
            <a:normAutofit fontScale="70000" lnSpcReduction="20000"/>
          </a:bodyPr>
          <a:lstStyle/>
          <a:p>
            <a:r>
              <a:rPr lang="es-CO" dirty="0" smtClean="0"/>
              <a:t>Entre los principales conceptos que pueden estar </a:t>
            </a:r>
            <a:r>
              <a:rPr lang="es-CO" dirty="0" smtClean="0">
                <a:hlinkClick r:id="rId3" action="ppaction://hlinkfile"/>
              </a:rPr>
              <a:t>a </a:t>
            </a:r>
            <a:r>
              <a:rPr lang="es-CO" b="1" dirty="0" smtClean="0">
                <a:hlinkClick r:id="rId3" action="ppaction://hlinkfile"/>
              </a:rPr>
              <a:t>cargo de un trabajador</a:t>
            </a:r>
            <a:r>
              <a:rPr lang="es-CO" b="1" dirty="0" smtClean="0"/>
              <a:t>, </a:t>
            </a:r>
            <a:r>
              <a:rPr lang="es-CO" dirty="0" smtClean="0"/>
              <a:t>y que por consiguiente se debe descontar (deducir) del total devengado, tenemos:</a:t>
            </a:r>
          </a:p>
          <a:p>
            <a:r>
              <a:rPr lang="es-CO" b="1" dirty="0" smtClean="0"/>
              <a:t>Salud:</a:t>
            </a:r>
            <a:r>
              <a:rPr lang="es-CO" dirty="0" smtClean="0"/>
              <a:t> </a:t>
            </a:r>
            <a:r>
              <a:rPr lang="es-CO" dirty="0" smtClean="0">
                <a:solidFill>
                  <a:srgbClr val="FF0000"/>
                </a:solidFill>
              </a:rPr>
              <a:t>El trabajador </a:t>
            </a:r>
            <a:r>
              <a:rPr lang="es-CO" dirty="0" smtClean="0">
                <a:solidFill>
                  <a:srgbClr val="00B050"/>
                </a:solidFill>
              </a:rPr>
              <a:t>debe aportar el 4% </a:t>
            </a:r>
            <a:r>
              <a:rPr lang="es-CO" dirty="0" smtClean="0"/>
              <a:t>. </a:t>
            </a:r>
            <a:r>
              <a:rPr lang="es-CO" dirty="0" smtClean="0">
                <a:solidFill>
                  <a:srgbClr val="FF0000"/>
                </a:solidFill>
              </a:rPr>
              <a:t>Ese 4% es el valor que se debe descontar (deducir) del total devengado a cargo </a:t>
            </a:r>
            <a:r>
              <a:rPr lang="es-CO" dirty="0" err="1" smtClean="0">
                <a:solidFill>
                  <a:srgbClr val="FF0000"/>
                </a:solidFill>
              </a:rPr>
              <a:t>delempleado</a:t>
            </a:r>
            <a:endParaRPr lang="es-CO" dirty="0" smtClean="0"/>
          </a:p>
          <a:p>
            <a:r>
              <a:rPr lang="es-CO" b="1" dirty="0" smtClean="0"/>
              <a:t>Pensión: </a:t>
            </a:r>
            <a:r>
              <a:rPr lang="es-CO" dirty="0" smtClean="0"/>
              <a:t>El trabajador también debe estar afiliado al sistema de pensiones. La cotización por pensión  el trabajador debe aportar un 4% por concepto de pensión, este valor se le descuenta (deduce) del valor devengado en el respectivo periodo (mes o quincena). </a:t>
            </a:r>
          </a:p>
          <a:p>
            <a:r>
              <a:rPr lang="es-CO" b="1" dirty="0" smtClean="0"/>
              <a:t>Fondo de solidaridad pensional</a:t>
            </a:r>
            <a:r>
              <a:rPr lang="es-CO" dirty="0" smtClean="0"/>
              <a:t>: </a:t>
            </a:r>
            <a:r>
              <a:rPr lang="es-CO" dirty="0" smtClean="0">
                <a:solidFill>
                  <a:srgbClr val="FF0000"/>
                </a:solidFill>
              </a:rPr>
              <a:t>Todo trabajador que devengue un sueldo que sea igual o superior a 4 salarios mininos</a:t>
            </a:r>
            <a:r>
              <a:rPr lang="es-CO" dirty="0" smtClean="0"/>
              <a:t>, </a:t>
            </a:r>
            <a:r>
              <a:rPr lang="es-CO" dirty="0" smtClean="0">
                <a:solidFill>
                  <a:srgbClr val="FF0000"/>
                </a:solidFill>
              </a:rPr>
              <a:t>debe aportar un 1% al </a:t>
            </a:r>
            <a:r>
              <a:rPr lang="es-CO" dirty="0" smtClean="0">
                <a:solidFill>
                  <a:srgbClr val="FF0000"/>
                </a:solidFill>
                <a:hlinkClick r:id="rId4"/>
              </a:rPr>
              <a:t>Fondo de solidaridad pensional</a:t>
            </a:r>
            <a:r>
              <a:rPr lang="es-CO" dirty="0" smtClean="0"/>
              <a:t>. Al igual que los conceptos anteriores, éste concepto se resta (deduce) del total devengado del trabajador.</a:t>
            </a:r>
          </a:p>
        </p:txBody>
      </p:sp>
      <p:sp>
        <p:nvSpPr>
          <p:cNvPr id="4" name="3 CuadroTexto"/>
          <p:cNvSpPr txBox="1"/>
          <p:nvPr/>
        </p:nvSpPr>
        <p:spPr>
          <a:xfrm>
            <a:off x="7858148" y="6215082"/>
            <a:ext cx="928694" cy="276999"/>
          </a:xfrm>
          <a:prstGeom prst="rect">
            <a:avLst/>
          </a:prstGeom>
          <a:noFill/>
        </p:spPr>
        <p:txBody>
          <a:bodyPr wrap="square" rtlCol="0">
            <a:spAutoFit/>
          </a:bodyPr>
          <a:lstStyle/>
          <a:p>
            <a:r>
              <a:rPr lang="es-CO" sz="1200" dirty="0" smtClean="0">
                <a:hlinkClick r:id="rId2" action="ppaction://hlinksldjump"/>
              </a:rPr>
              <a:t>REGRESAR</a:t>
            </a:r>
            <a:endParaRPr lang="es-CO" sz="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dirty="0" smtClean="0">
                <a:latin typeface="Arial" pitchFamily="34" charset="0"/>
                <a:cs typeface="Arial" pitchFamily="34" charset="0"/>
              </a:rPr>
              <a:t/>
            </a:r>
            <a:br>
              <a:rPr lang="es-CO" sz="3200" dirty="0" smtClean="0">
                <a:latin typeface="Arial" pitchFamily="34" charset="0"/>
                <a:cs typeface="Arial" pitchFamily="34" charset="0"/>
              </a:rPr>
            </a:br>
            <a:r>
              <a:rPr lang="es-CO" sz="3200" dirty="0" smtClean="0">
                <a:latin typeface="Arial" pitchFamily="34" charset="0"/>
                <a:cs typeface="Arial" pitchFamily="34" charset="0"/>
                <a:hlinkClick r:id="rId2" action="ppaction://hlinksldjump"/>
              </a:rPr>
              <a:t>Aportes del empleador</a:t>
            </a:r>
            <a:r>
              <a:rPr lang="es-CO" sz="3200" dirty="0" smtClean="0">
                <a:latin typeface="Arial" pitchFamily="34" charset="0"/>
                <a:cs typeface="Arial" pitchFamily="34" charset="0"/>
              </a:rPr>
              <a:t/>
            </a:r>
            <a:br>
              <a:rPr lang="es-CO" sz="3200" dirty="0" smtClean="0">
                <a:latin typeface="Arial" pitchFamily="34" charset="0"/>
                <a:cs typeface="Arial" pitchFamily="34" charset="0"/>
              </a:rPr>
            </a:br>
            <a:endParaRPr lang="es-CO" sz="3200" dirty="0">
              <a:latin typeface="Arial" pitchFamily="34" charset="0"/>
              <a:cs typeface="Arial" pitchFamily="34" charset="0"/>
            </a:endParaRPr>
          </a:p>
        </p:txBody>
      </p:sp>
      <p:sp>
        <p:nvSpPr>
          <p:cNvPr id="3" name="2 Marcador de contenido"/>
          <p:cNvSpPr>
            <a:spLocks noGrp="1"/>
          </p:cNvSpPr>
          <p:nvPr>
            <p:ph idx="1"/>
          </p:nvPr>
        </p:nvSpPr>
        <p:spPr/>
        <p:txBody>
          <a:bodyPr>
            <a:normAutofit fontScale="47500" lnSpcReduction="20000"/>
          </a:bodyPr>
          <a:lstStyle/>
          <a:p>
            <a:r>
              <a:rPr lang="es-CO" dirty="0" smtClean="0"/>
              <a:t>Entre los principales conceptos que pueden estar a </a:t>
            </a:r>
            <a:r>
              <a:rPr lang="es-CO" b="1" dirty="0" smtClean="0"/>
              <a:t>cargo de un trabajador, </a:t>
            </a:r>
            <a:r>
              <a:rPr lang="es-CO" dirty="0" smtClean="0"/>
              <a:t>y que por consiguiente se debe descontar (deducir) del total devengado, tenemos:</a:t>
            </a:r>
          </a:p>
          <a:p>
            <a:r>
              <a:rPr lang="es-CO" b="1" dirty="0" smtClean="0"/>
              <a:t>Salud:</a:t>
            </a:r>
            <a:r>
              <a:rPr lang="es-CO" dirty="0" smtClean="0"/>
              <a:t> </a:t>
            </a:r>
            <a:r>
              <a:rPr lang="es-CO" dirty="0" smtClean="0">
                <a:solidFill>
                  <a:srgbClr val="FF0000"/>
                </a:solidFill>
              </a:rPr>
              <a:t>El trabajador debe estar afiliado al sistema de salud. La cotización por salud que corresponde al 12.5% de la base del aporte, se hace en conjunto con la empresa</a:t>
            </a:r>
            <a:r>
              <a:rPr lang="es-CO" dirty="0" smtClean="0"/>
              <a:t>. </a:t>
            </a:r>
            <a:r>
              <a:rPr lang="es-CO" dirty="0" smtClean="0">
                <a:solidFill>
                  <a:srgbClr val="00B050"/>
                </a:solidFill>
              </a:rPr>
              <a:t>Ésta última aporta el 8.5%, y el empleado debe aportar el 4% restante</a:t>
            </a:r>
            <a:r>
              <a:rPr lang="es-CO" dirty="0" smtClean="0"/>
              <a:t>. </a:t>
            </a:r>
            <a:r>
              <a:rPr lang="es-CO" dirty="0" smtClean="0">
                <a:solidFill>
                  <a:srgbClr val="FF0000"/>
                </a:solidFill>
              </a:rPr>
              <a:t>Ese 4% es el valor que se debe descontar (deducir) del total devengado a cargo del empleado</a:t>
            </a:r>
            <a:r>
              <a:rPr lang="es-CO" dirty="0" smtClean="0"/>
              <a:t>. El aporte de salud es responsabilidad de la empresa, quien debe pagar el respectivo aporte, tanto el valor que le corresponde a ella, como el valor que le corresponde al empleado. Es por eso que se le deduce de la nómina al empleado este valor, puesto que el empleado no puede cobrar la totalidad de la nómina, y luego ir al otro día a consignar lo que le corresponde por salud, sino que es la empresa la que consigna la totalidad del aporte (12.5%).</a:t>
            </a:r>
          </a:p>
          <a:p>
            <a:r>
              <a:rPr lang="es-CO" b="1" dirty="0" smtClean="0"/>
              <a:t>Pensión: </a:t>
            </a:r>
            <a:r>
              <a:rPr lang="es-CO" dirty="0" smtClean="0"/>
              <a:t>El trabajador también debe estar afiliado al sistema de pensiones. La cotización por pensión está a cargo tanto de la empresa como del empleado. Del total del aporte (16%) </a:t>
            </a:r>
            <a:r>
              <a:rPr lang="es-CO" dirty="0" smtClean="0">
                <a:solidFill>
                  <a:srgbClr val="00B050"/>
                </a:solidFill>
              </a:rPr>
              <a:t>, la empresa aporta el 75% (12%)  </a:t>
            </a:r>
            <a:r>
              <a:rPr lang="es-CO" dirty="0" smtClean="0">
                <a:solidFill>
                  <a:srgbClr val="FF0000"/>
                </a:solidFill>
              </a:rPr>
              <a:t>y el trabajador aporta el restante 25% (4%)</a:t>
            </a:r>
            <a:r>
              <a:rPr lang="es-CO" dirty="0" smtClean="0"/>
              <a:t>.  Como el trabajador debe aportar un 4% por concepto de pensión, este valor se le descuenta (deduce) del valor devengado en el respectivo periodo (mes o quincena). El tratamiento de esta deducción es igual al tratamiento de la deducción por salud, es decir, la empresa es la que hace el pago total incluyendo lo que le corresponde al trabajador.</a:t>
            </a:r>
          </a:p>
          <a:p>
            <a:r>
              <a:rPr lang="es-CO" b="1" dirty="0" smtClean="0"/>
              <a:t>Fondo de solidaridad pensional</a:t>
            </a:r>
            <a:r>
              <a:rPr lang="es-CO" dirty="0" smtClean="0"/>
              <a:t>: </a:t>
            </a:r>
            <a:r>
              <a:rPr lang="es-CO" dirty="0" smtClean="0">
                <a:solidFill>
                  <a:srgbClr val="FF0000"/>
                </a:solidFill>
              </a:rPr>
              <a:t>Todo trabajador que devengue un sueldo que sea igual o superior a 4 salarios mininos</a:t>
            </a:r>
            <a:r>
              <a:rPr lang="es-CO" dirty="0" smtClean="0"/>
              <a:t>, </a:t>
            </a:r>
            <a:r>
              <a:rPr lang="es-CO" dirty="0" smtClean="0">
                <a:solidFill>
                  <a:srgbClr val="FF0000"/>
                </a:solidFill>
              </a:rPr>
              <a:t>debe aportar un 1% al </a:t>
            </a:r>
            <a:r>
              <a:rPr lang="es-CO" dirty="0" smtClean="0">
                <a:solidFill>
                  <a:srgbClr val="FF0000"/>
                </a:solidFill>
                <a:hlinkClick r:id="rId3"/>
              </a:rPr>
              <a:t>Fondo de solidaridad pensional</a:t>
            </a:r>
            <a:r>
              <a:rPr lang="es-CO" dirty="0" smtClean="0"/>
              <a:t>. Al igual que los conceptos anteriores, éste concepto se resta (deduce) del total devengado del trabajador.</a:t>
            </a:r>
          </a:p>
          <a:p>
            <a:r>
              <a:rPr lang="es-CO" b="1" dirty="0" smtClean="0"/>
              <a:t>Cuotas sindicales</a:t>
            </a:r>
            <a:r>
              <a:rPr lang="es-CO" b="1" dirty="0" smtClean="0">
                <a:solidFill>
                  <a:srgbClr val="FF0000"/>
                </a:solidFill>
              </a:rPr>
              <a:t>:</a:t>
            </a:r>
            <a:r>
              <a:rPr lang="es-CO" dirty="0" smtClean="0">
                <a:solidFill>
                  <a:srgbClr val="FF0000"/>
                </a:solidFill>
              </a:rPr>
              <a:t> Las cuotas que los trabajadores sindicalizados deben aportar al sindicato al que estén afiliados, y siempre que medie autorización del empleado</a:t>
            </a:r>
            <a:r>
              <a:rPr lang="es-CO" dirty="0" smtClean="0"/>
              <a:t>, se pueden descontar o deducir de la nómina del empleado. (Vea: Aspectos generales sobre los sindicatos).</a:t>
            </a:r>
          </a:p>
          <a:p>
            <a:endParaRPr lang="es-CO" dirty="0" smtClean="0"/>
          </a:p>
        </p:txBody>
      </p:sp>
      <p:sp>
        <p:nvSpPr>
          <p:cNvPr id="4" name="3 CuadroTexto"/>
          <p:cNvSpPr txBox="1"/>
          <p:nvPr/>
        </p:nvSpPr>
        <p:spPr>
          <a:xfrm>
            <a:off x="7572396" y="6286520"/>
            <a:ext cx="1143008" cy="307777"/>
          </a:xfrm>
          <a:prstGeom prst="rect">
            <a:avLst/>
          </a:prstGeom>
          <a:noFill/>
        </p:spPr>
        <p:txBody>
          <a:bodyPr wrap="square" rtlCol="0">
            <a:spAutoFit/>
          </a:bodyPr>
          <a:lstStyle/>
          <a:p>
            <a:r>
              <a:rPr lang="es-CO" sz="1400" dirty="0" smtClean="0">
                <a:hlinkClick r:id="rId2" action="ppaction://hlinksldjump"/>
              </a:rPr>
              <a:t>REGRESAR</a:t>
            </a:r>
            <a:endParaRPr lang="es-CO"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3200" dirty="0" smtClean="0">
                <a:latin typeface="Arial" pitchFamily="34" charset="0"/>
                <a:cs typeface="Arial" pitchFamily="34" charset="0"/>
                <a:hlinkClick r:id="rId2" action="ppaction://hlinksldjump"/>
              </a:rPr>
              <a:t>Recargos por tiempo extra</a:t>
            </a:r>
            <a:endParaRPr lang="es-CO" sz="3200" dirty="0">
              <a:latin typeface="Arial" pitchFamily="34" charset="0"/>
              <a:cs typeface="Arial" pitchFamily="34" charset="0"/>
            </a:endParaRPr>
          </a:p>
        </p:txBody>
      </p:sp>
      <p:sp>
        <p:nvSpPr>
          <p:cNvPr id="3" name="2 Marcador de contenido"/>
          <p:cNvSpPr>
            <a:spLocks noGrp="1"/>
          </p:cNvSpPr>
          <p:nvPr>
            <p:ph idx="1"/>
          </p:nvPr>
        </p:nvSpPr>
        <p:spPr>
          <a:xfrm>
            <a:off x="467544" y="1196752"/>
            <a:ext cx="8390736" cy="5446958"/>
          </a:xfrm>
        </p:spPr>
        <p:txBody>
          <a:bodyPr>
            <a:noAutofit/>
          </a:bodyPr>
          <a:lstStyle/>
          <a:p>
            <a:r>
              <a:rPr lang="es-CO" sz="1200" b="1" dirty="0" smtClean="0">
                <a:hlinkClick r:id="rId3"/>
              </a:rPr>
              <a:t>Horas extras</a:t>
            </a:r>
            <a:r>
              <a:rPr lang="es-CO" sz="1200" b="1" dirty="0" smtClean="0"/>
              <a:t> </a:t>
            </a:r>
            <a:endParaRPr lang="es-CO" sz="1200" dirty="0" smtClean="0"/>
          </a:p>
          <a:p>
            <a:pPr>
              <a:buNone/>
            </a:pPr>
            <a:r>
              <a:rPr lang="es-CO" sz="1200" dirty="0" smtClean="0"/>
              <a:t>          Hora extra es aquella hora que se trabaja adicional a las 8 horas diarias o a la jornada pactada entre la partes. Si en un día se trabajan 10 horas, y se ha pactado la jornada máxima legal, entonces tendremos 2 horas extras, que son la que han superado el límite de las 8 diarias. Si la jornada pactada es de medio tiempo, es decir 4 horas diarias y se trabajan 6 horas, se tienen dos horas extra.</a:t>
            </a:r>
          </a:p>
          <a:p>
            <a:r>
              <a:rPr lang="es-CO" sz="1200" b="1" dirty="0" smtClean="0"/>
              <a:t>Hora extra diurna</a:t>
            </a:r>
            <a:endParaRPr lang="es-CO" sz="1200" dirty="0" smtClean="0"/>
          </a:p>
          <a:p>
            <a:pPr>
              <a:buNone/>
            </a:pPr>
            <a:r>
              <a:rPr lang="es-CO" sz="1200" dirty="0" smtClean="0"/>
              <a:t>          La hora extra diurna es la que se labora entre las 6 de la mañana y las 10 de la noche y tiene un recargo del 25% sobre el valor ordinario. Por ejemplo, si la hora ordinaria cuesta $5.000 la hora extra diurna costará $6.250 (5.000x1.25)</a:t>
            </a:r>
          </a:p>
          <a:p>
            <a:r>
              <a:rPr lang="es-CO" sz="1200" b="1" dirty="0" smtClean="0">
                <a:hlinkClick r:id="rId4"/>
              </a:rPr>
              <a:t>Hora extra nocturna</a:t>
            </a:r>
            <a:r>
              <a:rPr lang="es-CO" sz="1200" b="1" dirty="0" smtClean="0"/>
              <a:t> </a:t>
            </a:r>
            <a:endParaRPr lang="es-CO" sz="1200" dirty="0" smtClean="0"/>
          </a:p>
          <a:p>
            <a:pPr>
              <a:buNone/>
            </a:pPr>
            <a:r>
              <a:rPr lang="es-CO" sz="1200" dirty="0" smtClean="0"/>
              <a:t>          Si la hora extra es nocturna, es decir entre la 10 de la noche y las 6 de la mañana,  el recargo será del 75% sobre la hora ordinaria. Ejemplo: si la hora ordinaria cuesta $5.000 la hora extra nocturna costará $8.750 (5.000x1.75)</a:t>
            </a:r>
          </a:p>
          <a:p>
            <a:endParaRPr lang="es-CO" sz="1200" dirty="0" smtClean="0"/>
          </a:p>
          <a:p>
            <a:r>
              <a:rPr lang="es-CO" sz="1200" b="1" dirty="0" smtClean="0"/>
              <a:t>Hora extra diurna dominical o festiva </a:t>
            </a:r>
            <a:endParaRPr lang="es-CO" sz="1200" dirty="0" smtClean="0"/>
          </a:p>
          <a:p>
            <a:pPr>
              <a:buNone/>
            </a:pPr>
            <a:r>
              <a:rPr lang="es-CO" sz="1200" dirty="0" smtClean="0"/>
              <a:t>          Se puede dar también el caso de trabajar una hora extra diurna dominical o festiva, caso en el cual el recargo será del 100% que corresponde al recargo del 75% por ser dominical mas el recargo del 25% por ser extra diurna (75% + 25% = 100%).</a:t>
            </a:r>
          </a:p>
          <a:p>
            <a:endParaRPr lang="es-CO" sz="1200" dirty="0" smtClean="0"/>
          </a:p>
          <a:p>
            <a:r>
              <a:rPr lang="es-CO" sz="1200" b="1" dirty="0" smtClean="0"/>
              <a:t>Hora extra nocturna dominical o festiva </a:t>
            </a:r>
            <a:endParaRPr lang="es-CO" sz="1200" dirty="0" smtClean="0"/>
          </a:p>
          <a:p>
            <a:pPr>
              <a:buNone/>
            </a:pPr>
            <a:r>
              <a:rPr lang="es-CO" sz="1200" dirty="0" smtClean="0"/>
              <a:t>          Si el trabajador labora una hora extra nocturna en un domingo o un festivo, el recargo es del 150%, que está compuesto por el recargo dominical o festivo que es del 75% mas el recargo por ser hora extra nocturna que es del 75%, suma que da un 150%.</a:t>
            </a:r>
          </a:p>
          <a:p>
            <a:endParaRPr lang="es-CO" sz="1200" dirty="0" smtClean="0"/>
          </a:p>
          <a:p>
            <a:r>
              <a:rPr lang="es-CO" sz="1200" b="1" dirty="0" smtClean="0"/>
              <a:t>Hora dominical o festiva nocturna </a:t>
            </a:r>
            <a:endParaRPr lang="es-CO" sz="1200" dirty="0" smtClean="0"/>
          </a:p>
          <a:p>
            <a:pPr>
              <a:buNone/>
            </a:pPr>
            <a:r>
              <a:rPr lang="es-CO" sz="1200" dirty="0" smtClean="0"/>
              <a:t>          Si el trabajador, además de laborar un domingo o un festivo, labora en las noches, es decir, después de las 10 de la noche, el recargo es del 110%, el cual está compuesto por el recargo dominical del 75% mas el recargo nocturno que es del 35%, sumatoria que da el 110%.</a:t>
            </a:r>
          </a:p>
          <a:p>
            <a:r>
              <a:rPr lang="es-CO" sz="1200" dirty="0" smtClean="0"/>
              <a:t>he del sábado y termina a las 12 de la noche del domingo, puesto que después de las 12 ya es lunes.</a:t>
            </a:r>
          </a:p>
          <a:p>
            <a:endParaRPr lang="es-CO" sz="1200" dirty="0"/>
          </a:p>
        </p:txBody>
      </p:sp>
      <p:sp>
        <p:nvSpPr>
          <p:cNvPr id="4" name="3 CuadroTexto"/>
          <p:cNvSpPr txBox="1"/>
          <p:nvPr/>
        </p:nvSpPr>
        <p:spPr>
          <a:xfrm>
            <a:off x="7572396" y="6357958"/>
            <a:ext cx="1285884" cy="307777"/>
          </a:xfrm>
          <a:prstGeom prst="rect">
            <a:avLst/>
          </a:prstGeom>
          <a:noFill/>
        </p:spPr>
        <p:txBody>
          <a:bodyPr wrap="square" rtlCol="0">
            <a:spAutoFit/>
          </a:bodyPr>
          <a:lstStyle/>
          <a:p>
            <a:r>
              <a:rPr lang="es-CO" sz="1400" dirty="0" smtClean="0">
                <a:hlinkClick r:id="rId2" action="ppaction://hlinksldjump"/>
              </a:rPr>
              <a:t>REGRESAR</a:t>
            </a:r>
            <a:endParaRPr lang="es-CO" sz="1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514</Words>
  <Application>Microsoft Office PowerPoint</Application>
  <PresentationFormat>Presentación en pantalla (4:3)</PresentationFormat>
  <Paragraphs>42</Paragraphs>
  <Slides>5</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5</vt:i4>
      </vt:variant>
    </vt:vector>
  </HeadingPairs>
  <TitlesOfParts>
    <vt:vector size="8" baseType="lpstr">
      <vt:lpstr>Arial</vt:lpstr>
      <vt:lpstr>Calibri</vt:lpstr>
      <vt:lpstr>Tema de Office</vt:lpstr>
      <vt:lpstr>LIQUIDACIÓN DE UNA NÓMINA</vt:lpstr>
      <vt:lpstr>Nómina</vt:lpstr>
      <vt:lpstr>  Aportes de los empleados   </vt:lpstr>
      <vt:lpstr> Aportes del empleador </vt:lpstr>
      <vt:lpstr>Recargos por tiempo extra</vt:lpstr>
    </vt:vector>
  </TitlesOfParts>
  <Company>EPM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LIQUIDACIÓN DE UNA NÓMINA</dc:title>
  <dc:creator>jjimenec</dc:creator>
  <cp:lastModifiedBy>01054-08</cp:lastModifiedBy>
  <cp:revision>19</cp:revision>
  <dcterms:created xsi:type="dcterms:W3CDTF">2014-05-29T17:31:32Z</dcterms:created>
  <dcterms:modified xsi:type="dcterms:W3CDTF">2014-05-30T23:30:03Z</dcterms:modified>
</cp:coreProperties>
</file>